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73" r:id="rId2"/>
    <p:sldId id="257" r:id="rId3"/>
    <p:sldId id="258" r:id="rId4"/>
    <p:sldId id="270" r:id="rId5"/>
    <p:sldId id="269" r:id="rId6"/>
    <p:sldId id="260" r:id="rId7"/>
    <p:sldId id="267" r:id="rId8"/>
    <p:sldId id="268" r:id="rId9"/>
    <p:sldId id="283" r:id="rId10"/>
    <p:sldId id="274" r:id="rId11"/>
    <p:sldId id="277" r:id="rId12"/>
    <p:sldId id="271" r:id="rId13"/>
    <p:sldId id="266" r:id="rId14"/>
    <p:sldId id="272" r:id="rId15"/>
    <p:sldId id="280" r:id="rId16"/>
    <p:sldId id="275" r:id="rId17"/>
    <p:sldId id="276" r:id="rId18"/>
    <p:sldId id="279" r:id="rId19"/>
    <p:sldId id="278" r:id="rId20"/>
    <p:sldId id="281" r:id="rId21"/>
    <p:sldId id="261" r:id="rId22"/>
    <p:sldId id="282" r:id="rId23"/>
    <p:sldId id="264" r:id="rId24"/>
  </p:sldIdLst>
  <p:sldSz cx="9144000" cy="5143500" type="screen16x9"/>
  <p:notesSz cx="6858000" cy="9144000"/>
  <p:embeddedFontLst>
    <p:embeddedFont>
      <p:font typeface="Average" panose="020B0604020202020204" charset="0"/>
      <p:regular r:id="rId26"/>
    </p:embeddedFont>
    <p:embeddedFont>
      <p:font typeface="Calibri" panose="020F0502020204030204" pitchFamily="34" charset="0"/>
      <p:regular r:id="rId27"/>
      <p:bold r:id="rId28"/>
      <p:italic r:id="rId29"/>
      <p:boldItalic r:id="rId30"/>
    </p:embeddedFont>
    <p:embeddedFont>
      <p:font typeface="Oswald" panose="00000500000000000000"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69"/>
            <p14:sldId id="260"/>
            <p14:sldId id="267"/>
            <p14:sldId id="268"/>
            <p14:sldId id="283"/>
            <p14:sldId id="274"/>
            <p14:sldId id="277"/>
            <p14:sldId id="271"/>
            <p14:sldId id="266"/>
            <p14:sldId id="272"/>
            <p14:sldId id="280"/>
            <p14:sldId id="275"/>
            <p14:sldId id="276"/>
            <p14:sldId id="279"/>
            <p14:sldId id="278"/>
            <p14:sldId id="281"/>
            <p14:sldId id="26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483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60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8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search=heart+disease"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FA7-BD69-4910-8B6B-15F77E0906D5}"/>
              </a:ext>
            </a:extLst>
          </p:cNvPr>
          <p:cNvSpPr>
            <a:spLocks noGrp="1"/>
          </p:cNvSpPr>
          <p:nvPr>
            <p:ph type="title"/>
          </p:nvPr>
        </p:nvSpPr>
        <p:spPr/>
        <p:txBody>
          <a:bodyPr/>
          <a:lstStyle/>
          <a:p>
            <a:r>
              <a:rPr lang="en-CA" dirty="0"/>
              <a:t>Correlation among the columns </a:t>
            </a:r>
          </a:p>
        </p:txBody>
      </p:sp>
      <p:sp>
        <p:nvSpPr>
          <p:cNvPr id="3" name="Text Placeholder 2">
            <a:extLst>
              <a:ext uri="{FF2B5EF4-FFF2-40B4-BE49-F238E27FC236}">
                <a16:creationId xmlns:a16="http://schemas.microsoft.com/office/drawing/2014/main" id="{B8AB5A90-11EC-48C2-867B-A9252BFC9EC5}"/>
              </a:ext>
            </a:extLst>
          </p:cNvPr>
          <p:cNvSpPr>
            <a:spLocks noGrp="1"/>
          </p:cNvSpPr>
          <p:nvPr>
            <p:ph type="body" idx="1"/>
          </p:nvPr>
        </p:nvSpPr>
        <p:spPr>
          <a:xfrm>
            <a:off x="2179320" y="1714500"/>
            <a:ext cx="4655820" cy="2400300"/>
          </a:xfrm>
        </p:spPr>
        <p:txBody>
          <a:bodyPr/>
          <a:lstStyle/>
          <a:p>
            <a:endParaRPr lang="en-CA" dirty="0"/>
          </a:p>
        </p:txBody>
      </p:sp>
      <p:pic>
        <p:nvPicPr>
          <p:cNvPr id="5" name="Picture 4">
            <a:extLst>
              <a:ext uri="{FF2B5EF4-FFF2-40B4-BE49-F238E27FC236}">
                <a16:creationId xmlns:a16="http://schemas.microsoft.com/office/drawing/2014/main" id="{CA21145C-6DE5-4BB5-9A24-C61E4BF83194}"/>
              </a:ext>
            </a:extLst>
          </p:cNvPr>
          <p:cNvPicPr>
            <a:picLocks noChangeAspect="1"/>
          </p:cNvPicPr>
          <p:nvPr/>
        </p:nvPicPr>
        <p:blipFill>
          <a:blip r:embed="rId2"/>
          <a:stretch>
            <a:fillRect/>
          </a:stretch>
        </p:blipFill>
        <p:spPr>
          <a:xfrm>
            <a:off x="647700" y="1203960"/>
            <a:ext cx="7833360" cy="3494515"/>
          </a:xfrm>
          <a:prstGeom prst="rect">
            <a:avLst/>
          </a:prstGeom>
        </p:spPr>
      </p:pic>
    </p:spTree>
    <p:extLst>
      <p:ext uri="{BB962C8B-B14F-4D97-AF65-F5344CB8AC3E}">
        <p14:creationId xmlns:p14="http://schemas.microsoft.com/office/powerpoint/2010/main" val="289847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49C3BE9A-7BDA-4CBF-BDA3-11AC70C891E8}"/>
              </a:ext>
            </a:extLst>
          </p:cNvPr>
          <p:cNvPicPr>
            <a:picLocks noChangeAspect="1"/>
          </p:cNvPicPr>
          <p:nvPr/>
        </p:nvPicPr>
        <p:blipFill>
          <a:blip r:embed="rId3"/>
          <a:stretch>
            <a:fillRect/>
          </a:stretch>
        </p:blipFill>
        <p:spPr>
          <a:xfrm>
            <a:off x="883921" y="193532"/>
            <a:ext cx="6995160" cy="4728987"/>
          </a:xfrm>
          <a:prstGeom prst="rect">
            <a:avLst/>
          </a:prstGeom>
        </p:spPr>
      </p:pic>
    </p:spTree>
    <p:extLst>
      <p:ext uri="{BB962C8B-B14F-4D97-AF65-F5344CB8AC3E}">
        <p14:creationId xmlns:p14="http://schemas.microsoft.com/office/powerpoint/2010/main" val="3682449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r>
              <a:rPr lang="en-US" sz="1800" dirty="0">
                <a:latin typeface="Average" panose="020B0604020202020204" charset="0"/>
              </a:rPr>
              <a:t>Creating tables for binary and nonbinary data using SQL</a:t>
            </a:r>
            <a:br>
              <a:rPr lang="en-US" sz="1800" dirty="0">
                <a:latin typeface="Average" panose="020B0604020202020204" charset="0"/>
              </a:rPr>
            </a:br>
            <a:r>
              <a:rPr lang="en-US" sz="1800" dirty="0">
                <a:latin typeface="Average" panose="020B0604020202020204" charset="0"/>
              </a:rPr>
              <a:t>Joining tables using id number as the primary key </a:t>
            </a:r>
            <a:br>
              <a:rPr lang="en-US" sz="1800" dirty="0">
                <a:latin typeface="Average" panose="020B0604020202020204" charset="0"/>
              </a:rPr>
            </a:br>
            <a:r>
              <a:rPr lang="en-US" sz="1800" dirty="0">
                <a:latin typeface="Average" panose="020B0604020202020204" charset="0"/>
              </a:rPr>
              <a:t>Storing data using Pgadmin </a:t>
            </a: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flipV="1">
            <a:off x="2232156" y="1013460"/>
            <a:ext cx="1059684" cy="46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
        <p:nvSpPr>
          <p:cNvPr id="110" name="Google Shape;110;p18"/>
          <p:cNvSpPr txBox="1">
            <a:spLocks noGrp="1"/>
          </p:cNvSpPr>
          <p:nvPr>
            <p:ph type="body" idx="1"/>
          </p:nvPr>
        </p:nvSpPr>
        <p:spPr>
          <a:xfrm>
            <a:off x="2057400" y="1124450"/>
            <a:ext cx="19354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pic>
        <p:nvPicPr>
          <p:cNvPr id="7" name="Picture 6">
            <a:extLst>
              <a:ext uri="{FF2B5EF4-FFF2-40B4-BE49-F238E27FC236}">
                <a16:creationId xmlns:a16="http://schemas.microsoft.com/office/drawing/2014/main" id="{3D7A7F08-7265-4ACF-873C-BEE30796E883}"/>
              </a:ext>
            </a:extLst>
          </p:cNvPr>
          <p:cNvPicPr>
            <a:picLocks noChangeAspect="1"/>
          </p:cNvPicPr>
          <p:nvPr/>
        </p:nvPicPr>
        <p:blipFill>
          <a:blip r:embed="rId3"/>
          <a:stretch>
            <a:fillRect/>
          </a:stretch>
        </p:blipFill>
        <p:spPr>
          <a:xfrm>
            <a:off x="663933" y="449416"/>
            <a:ext cx="3629433" cy="4244667"/>
          </a:xfrm>
          <a:prstGeom prst="rect">
            <a:avLst/>
          </a:prstGeom>
        </p:spPr>
      </p:pic>
      <p:pic>
        <p:nvPicPr>
          <p:cNvPr id="9" name="Picture 8">
            <a:extLst>
              <a:ext uri="{FF2B5EF4-FFF2-40B4-BE49-F238E27FC236}">
                <a16:creationId xmlns:a16="http://schemas.microsoft.com/office/drawing/2014/main" id="{3838439D-D4DE-4B0E-918B-CA13B9CBB25F}"/>
              </a:ext>
            </a:extLst>
          </p:cNvPr>
          <p:cNvPicPr>
            <a:picLocks noChangeAspect="1"/>
          </p:cNvPicPr>
          <p:nvPr/>
        </p:nvPicPr>
        <p:blipFill>
          <a:blip r:embed="rId4"/>
          <a:stretch>
            <a:fillRect/>
          </a:stretch>
        </p:blipFill>
        <p:spPr>
          <a:xfrm>
            <a:off x="4860063" y="449415"/>
            <a:ext cx="3670839" cy="4244667"/>
          </a:xfrm>
          <a:prstGeom prst="rect">
            <a:avLst/>
          </a:prstGeom>
        </p:spPr>
      </p:pic>
    </p:spTree>
    <p:extLst>
      <p:ext uri="{BB962C8B-B14F-4D97-AF65-F5344CB8AC3E}">
        <p14:creationId xmlns:p14="http://schemas.microsoft.com/office/powerpoint/2010/main" val="211508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3731750640"/>
              </p:ext>
            </p:extLst>
          </p:nvPr>
        </p:nvGraphicFramePr>
        <p:xfrm>
          <a:off x="259080" y="441960"/>
          <a:ext cx="8618220" cy="4091940"/>
        </p:xfrm>
        <a:graphic>
          <a:graphicData uri="http://schemas.openxmlformats.org/drawingml/2006/table">
            <a:tbl>
              <a:tblPr firstRow="1" bandRow="1">
                <a:tableStyleId>{5C22544A-7EE6-4342-B048-85BDC9FD1C3A}</a:tableStyleId>
              </a:tblPr>
              <a:tblGrid>
                <a:gridCol w="4258088">
                  <a:extLst>
                    <a:ext uri="{9D8B030D-6E8A-4147-A177-3AD203B41FA5}">
                      <a16:colId xmlns:a16="http://schemas.microsoft.com/office/drawing/2014/main" val="1058899815"/>
                    </a:ext>
                  </a:extLst>
                </a:gridCol>
                <a:gridCol w="4360132">
                  <a:extLst>
                    <a:ext uri="{9D8B030D-6E8A-4147-A177-3AD203B41FA5}">
                      <a16:colId xmlns:a16="http://schemas.microsoft.com/office/drawing/2014/main" val="2746321266"/>
                    </a:ext>
                  </a:extLst>
                </a:gridCol>
              </a:tblGrid>
              <a:tr h="857737">
                <a:tc>
                  <a:txBody>
                    <a:bodyPr/>
                    <a:lstStyle/>
                    <a:p>
                      <a:endParaRPr lang="en-CA" dirty="0">
                        <a:solidFill>
                          <a:schemeClr val="tx1"/>
                        </a:solidFill>
                      </a:endParaRPr>
                    </a:p>
                    <a:p>
                      <a:r>
                        <a:rPr lang="en-CA" dirty="0">
                          <a:solidFill>
                            <a:schemeClr val="tx1"/>
                          </a:solidFill>
                        </a:rPr>
                        <a:t>          </a:t>
                      </a:r>
                      <a:r>
                        <a:rPr lang="en-CA" sz="1600" dirty="0">
                          <a:solidFill>
                            <a:schemeClr val="tx1"/>
                          </a:solidFill>
                          <a:latin typeface="Average" panose="020B0604020202020204" charset="0"/>
                        </a:rPr>
                        <a:t>Logistic Regression Model</a:t>
                      </a:r>
                    </a:p>
                  </a:txBody>
                  <a:tcPr/>
                </a:tc>
                <a:tc>
                  <a:txBody>
                    <a:bodyPr/>
                    <a:lstStyle/>
                    <a:p>
                      <a:endParaRPr lang="en-CA" dirty="0"/>
                    </a:p>
                    <a:p>
                      <a:r>
                        <a:rPr lang="en-CA" dirty="0"/>
                        <a:t>              </a:t>
                      </a:r>
                      <a:r>
                        <a:rPr lang="en-CA" sz="1600" dirty="0">
                          <a:solidFill>
                            <a:schemeClr val="tx1"/>
                          </a:solidFill>
                          <a:latin typeface="Average" panose="020B0604020202020204" charset="0"/>
                        </a:rPr>
                        <a:t>Random Forest Classifier </a:t>
                      </a:r>
                    </a:p>
                  </a:txBody>
                  <a:tcPr/>
                </a:tc>
                <a:extLst>
                  <a:ext uri="{0D108BD9-81ED-4DB2-BD59-A6C34878D82A}">
                    <a16:rowId xmlns:a16="http://schemas.microsoft.com/office/drawing/2014/main" val="4150039714"/>
                  </a:ext>
                </a:extLst>
              </a:tr>
              <a:tr h="3234203">
                <a:tc>
                  <a:txBody>
                    <a:bodyPr/>
                    <a:lstStyle/>
                    <a:p>
                      <a:endParaRPr lang="en-CA" dirty="0"/>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dirty="0"/>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dashboard. </a:t>
            </a:r>
          </a:p>
        </p:txBody>
      </p:sp>
    </p:spTree>
    <p:extLst>
      <p:ext uri="{BB962C8B-B14F-4D97-AF65-F5344CB8AC3E}">
        <p14:creationId xmlns:p14="http://schemas.microsoft.com/office/powerpoint/2010/main" val="819991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6A0EDC74-1A48-4AB9-B33F-E9A92B524D55}"/>
              </a:ext>
            </a:extLst>
          </p:cNvPr>
          <p:cNvPicPr>
            <a:picLocks noChangeAspect="1"/>
          </p:cNvPicPr>
          <p:nvPr/>
        </p:nvPicPr>
        <p:blipFill>
          <a:blip r:embed="rId3"/>
          <a:stretch>
            <a:fillRect/>
          </a:stretch>
        </p:blipFill>
        <p:spPr>
          <a:xfrm>
            <a:off x="1508759" y="329811"/>
            <a:ext cx="6385561" cy="4483878"/>
          </a:xfrm>
          <a:prstGeom prst="rect">
            <a:avLst/>
          </a:prstGeom>
        </p:spPr>
      </p:pic>
    </p:spTree>
    <p:extLst>
      <p:ext uri="{BB962C8B-B14F-4D97-AF65-F5344CB8AC3E}">
        <p14:creationId xmlns:p14="http://schemas.microsoft.com/office/powerpoint/2010/main" val="1311492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sz="2000" dirty="0"/>
              <a:t>Overview</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Objective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Exploratory Data Analysis</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Data Storage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Machine Learning Models </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Dashboard</a:t>
            </a:r>
          </a:p>
          <a:p>
            <a:pPr lvl="0" algn="l" rtl="0">
              <a:lnSpc>
                <a:spcPct val="150000"/>
              </a:lnSpc>
              <a:spcBef>
                <a:spcPts val="0"/>
              </a:spcBef>
              <a:spcAft>
                <a:spcPts val="0"/>
              </a:spcAft>
              <a:buSzPts val="1800"/>
              <a:buFont typeface="Wingdings" panose="05000000000000000000" pitchFamily="2" charset="2"/>
              <a:buChar char="§"/>
            </a:pPr>
            <a:r>
              <a:rPr lang="en" sz="2000" dirty="0"/>
              <a:t>Conclusion</a:t>
            </a:r>
          </a:p>
          <a:p>
            <a:pPr lvl="0" algn="l" rtl="0">
              <a:lnSpc>
                <a:spcPct val="150000"/>
              </a:lnSpc>
              <a:spcBef>
                <a:spcPts val="0"/>
              </a:spcBef>
              <a:spcAft>
                <a:spcPts val="0"/>
              </a:spcAft>
              <a:buSzPts val="1800"/>
              <a:buFont typeface="Wingdings" panose="05000000000000000000" pitchFamily="2" charset="2"/>
              <a:buChar char="§"/>
            </a:pPr>
            <a:r>
              <a:rPr lang="en" sz="2000" dirty="0"/>
              <a:t>Our team </a:t>
            </a:r>
            <a:endParaRPr sz="2000"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Data Sources &amp; Resources </a:t>
            </a:r>
            <a:endParaRPr sz="4000" dirty="0"/>
          </a:p>
        </p:txBody>
      </p:sp>
      <p:sp>
        <p:nvSpPr>
          <p:cNvPr id="104" name="Google Shape;104;p17"/>
          <p:cNvSpPr txBox="1">
            <a:spLocks noGrp="1"/>
          </p:cNvSpPr>
          <p:nvPr>
            <p:ph type="body" idx="2"/>
          </p:nvPr>
        </p:nvSpPr>
        <p:spPr>
          <a:xfrm>
            <a:off x="4778475" y="182500"/>
            <a:ext cx="4297500" cy="4712100"/>
          </a:xfrm>
          <a:prstGeom prst="rect">
            <a:avLst/>
          </a:prstGeom>
        </p:spPr>
        <p:txBody>
          <a:bodyPr spcFirstLastPara="1" wrap="square" lIns="91425" tIns="91425" rIns="91425" bIns="91425" anchor="ctr" anchorCtr="0">
            <a:noAutofit/>
          </a:bodyPr>
          <a:lstStyle/>
          <a:p>
            <a:pPr lvl="0" algn="l" rtl="0">
              <a:spcBef>
                <a:spcPts val="0"/>
              </a:spcBef>
              <a:spcAft>
                <a:spcPts val="0"/>
              </a:spcAft>
              <a:buSzPts val="1800"/>
              <a:buFont typeface="Wingdings" panose="05000000000000000000" pitchFamily="2" charset="2"/>
              <a:buChar char="§"/>
            </a:pPr>
            <a:r>
              <a:rPr lang="en" sz="2000" b="1" dirty="0">
                <a:solidFill>
                  <a:srgbClr val="24292F"/>
                </a:solidFill>
                <a:highlight>
                  <a:srgbClr val="FFFFFF"/>
                </a:highlight>
              </a:rPr>
              <a:t>Data Source</a:t>
            </a:r>
            <a:r>
              <a:rPr lang="en" sz="2000" dirty="0">
                <a:solidFill>
                  <a:srgbClr val="24292F"/>
                </a:solidFill>
                <a:highlight>
                  <a:srgbClr val="FFFFFF"/>
                </a:highlight>
              </a:rPr>
              <a:t>: </a:t>
            </a:r>
            <a:r>
              <a:rPr lang="en" dirty="0">
                <a:solidFill>
                  <a:srgbClr val="24292F"/>
                </a:solidFill>
                <a:highlight>
                  <a:srgbClr val="FFFFFF"/>
                </a:highlight>
              </a:rPr>
              <a:t>heart_disease_key_indicators.csv</a:t>
            </a:r>
            <a:endParaRPr dirty="0">
              <a:solidFill>
                <a:srgbClr val="24292F"/>
              </a:solidFill>
              <a:highlight>
                <a:srgbClr val="FFFFFF"/>
              </a:highlight>
            </a:endParaRPr>
          </a:p>
          <a:p>
            <a:pPr marL="742950" lvl="0" indent="-285750" algn="l" rtl="0">
              <a:spcBef>
                <a:spcPts val="1200"/>
              </a:spcBef>
              <a:spcAft>
                <a:spcPts val="0"/>
              </a:spcAft>
              <a:buFont typeface="Wingdings" panose="05000000000000000000" pitchFamily="2" charset="2"/>
              <a:buChar char="§"/>
            </a:pPr>
            <a:endParaRPr dirty="0">
              <a:solidFill>
                <a:srgbClr val="24292F"/>
              </a:solidFill>
              <a:highlight>
                <a:srgbClr val="FFFFFF"/>
              </a:highlight>
            </a:endParaRPr>
          </a:p>
          <a:p>
            <a:pPr lvl="0" algn="l" rtl="0">
              <a:spcBef>
                <a:spcPts val="1200"/>
              </a:spcBef>
              <a:spcAft>
                <a:spcPts val="0"/>
              </a:spcAft>
              <a:buSzPts val="1800"/>
              <a:buFont typeface="Wingdings" panose="05000000000000000000" pitchFamily="2" charset="2"/>
              <a:buChar char="§"/>
            </a:pPr>
            <a:r>
              <a:rPr lang="en" sz="2000" b="1" dirty="0">
                <a:solidFill>
                  <a:srgbClr val="24292F"/>
                </a:solidFill>
                <a:highlight>
                  <a:srgbClr val="FFFFFF"/>
                </a:highlight>
              </a:rPr>
              <a:t>Software</a:t>
            </a:r>
            <a:r>
              <a:rPr lang="en" sz="2000" dirty="0">
                <a:solidFill>
                  <a:srgbClr val="24292F"/>
                </a:solidFill>
                <a:highlight>
                  <a:srgbClr val="FFFFFF"/>
                </a:highlight>
              </a:rPr>
              <a:t>: </a:t>
            </a:r>
            <a:r>
              <a:rPr lang="en" dirty="0">
                <a:solidFill>
                  <a:srgbClr val="24292F"/>
                </a:solidFill>
                <a:highlight>
                  <a:srgbClr val="FFFFFF"/>
                </a:highlight>
              </a:rPr>
              <a:t>Python 3.7.10</a:t>
            </a:r>
            <a:r>
              <a:rPr lang="en" sz="2000" dirty="0">
                <a:solidFill>
                  <a:srgbClr val="24292F"/>
                </a:solidFill>
                <a:highlight>
                  <a:srgbClr val="FFFFFF"/>
                </a:highlight>
              </a:rPr>
              <a:t>, </a:t>
            </a:r>
            <a:r>
              <a:rPr lang="en" dirty="0">
                <a:solidFill>
                  <a:srgbClr val="24292F"/>
                </a:solidFill>
                <a:highlight>
                  <a:srgbClr val="FFFFFF"/>
                </a:highlight>
              </a:rPr>
              <a:t>Visual Studio Code 1.38.1</a:t>
            </a:r>
            <a:r>
              <a:rPr lang="en" sz="2000" dirty="0">
                <a:solidFill>
                  <a:srgbClr val="24292F"/>
                </a:solidFill>
                <a:highlight>
                  <a:srgbClr val="FFFFFF"/>
                </a:highlight>
              </a:rPr>
              <a:t>, </a:t>
            </a:r>
            <a:r>
              <a:rPr lang="en" dirty="0">
                <a:solidFill>
                  <a:srgbClr val="24292F"/>
                </a:solidFill>
                <a:highlight>
                  <a:srgbClr val="FFFFFF"/>
                </a:highlight>
              </a:rPr>
              <a:t>Jupyter Notebook</a:t>
            </a:r>
            <a:r>
              <a:rPr lang="en" sz="2000" dirty="0">
                <a:solidFill>
                  <a:srgbClr val="24292F"/>
                </a:solidFill>
                <a:highlight>
                  <a:srgbClr val="FFFFFF"/>
                </a:highlight>
              </a:rPr>
              <a:t>, </a:t>
            </a:r>
            <a:r>
              <a:rPr lang="en" dirty="0">
                <a:solidFill>
                  <a:srgbClr val="24292F"/>
                </a:solidFill>
                <a:highlight>
                  <a:srgbClr val="FFFFFF"/>
                </a:highlight>
              </a:rPr>
              <a:t>Anaconda3</a:t>
            </a:r>
            <a:r>
              <a:rPr lang="en" sz="2000" dirty="0">
                <a:solidFill>
                  <a:srgbClr val="24292F"/>
                </a:solidFill>
                <a:highlight>
                  <a:srgbClr val="FFFFFF"/>
                </a:highlight>
              </a:rPr>
              <a:t>, </a:t>
            </a:r>
            <a:r>
              <a:rPr lang="en" dirty="0">
                <a:solidFill>
                  <a:srgbClr val="24292F"/>
                </a:solidFill>
                <a:highlight>
                  <a:srgbClr val="FFFFFF"/>
                </a:highlight>
              </a:rPr>
              <a:t>PgAdmin</a:t>
            </a:r>
            <a:r>
              <a:rPr lang="en" sz="2000" dirty="0">
                <a:solidFill>
                  <a:srgbClr val="24292F"/>
                </a:solidFill>
                <a:highlight>
                  <a:srgbClr val="FFFFFF"/>
                </a:highlight>
              </a:rPr>
              <a:t>.</a:t>
            </a:r>
            <a:endParaRPr sz="2000" dirty="0">
              <a:solidFill>
                <a:srgbClr val="24292F"/>
              </a:solidFill>
              <a:highlight>
                <a:srgbClr val="FFFFFF"/>
              </a:highlight>
            </a:endParaRPr>
          </a:p>
          <a:p>
            <a:pPr marL="800100" lvl="0" algn="l" rtl="0">
              <a:spcBef>
                <a:spcPts val="1200"/>
              </a:spcBef>
              <a:spcAft>
                <a:spcPts val="0"/>
              </a:spcAft>
              <a:buFont typeface="Wingdings" panose="05000000000000000000" pitchFamily="2" charset="2"/>
              <a:buChar char="§"/>
            </a:pPr>
            <a:endParaRPr sz="2000" dirty="0">
              <a:solidFill>
                <a:srgbClr val="24292F"/>
              </a:solidFill>
              <a:highlight>
                <a:srgbClr val="FFFFFF"/>
              </a:highlight>
            </a:endParaRPr>
          </a:p>
          <a:p>
            <a:pPr marL="457200" lvl="0" indent="-374650" algn="l" rtl="0">
              <a:spcBef>
                <a:spcPts val="1200"/>
              </a:spcBef>
              <a:spcAft>
                <a:spcPts val="0"/>
              </a:spcAft>
              <a:buSzPts val="2300"/>
              <a:buFont typeface="Wingdings" panose="05000000000000000000" pitchFamily="2" charset="2"/>
              <a:buChar char="§"/>
            </a:pPr>
            <a:r>
              <a:rPr lang="en" sz="2000" b="1" dirty="0">
                <a:solidFill>
                  <a:srgbClr val="24292F"/>
                </a:solidFill>
                <a:highlight>
                  <a:srgbClr val="FFFFFF"/>
                </a:highlight>
              </a:rPr>
              <a:t>Resources</a:t>
            </a:r>
            <a:r>
              <a:rPr lang="en" sz="2000" dirty="0">
                <a:solidFill>
                  <a:srgbClr val="24292F"/>
                </a:solidFill>
                <a:highlight>
                  <a:srgbClr val="FFFFFF"/>
                </a:highlight>
              </a:rPr>
              <a:t>: </a:t>
            </a:r>
            <a:r>
              <a:rPr lang="en" sz="2000" dirty="0">
                <a:solidFill>
                  <a:srgbClr val="CC0000"/>
                </a:solidFill>
                <a:highlight>
                  <a:srgbClr val="FFFFFF"/>
                </a:highlight>
                <a:uFill>
                  <a:noFill/>
                </a:uFill>
                <a:hlinkClick r:id="rId3">
                  <a:extLst>
                    <a:ext uri="{A12FA001-AC4F-418D-AE19-62706E023703}">
                      <ahyp:hlinkClr xmlns:ahyp="http://schemas.microsoft.com/office/drawing/2018/hyperlinkcolor" val="tx"/>
                    </a:ext>
                  </a:extLst>
                </a:hlinkClick>
              </a:rPr>
              <a:t>https://www.kaggle.com/datasets?search=heart+disease</a:t>
            </a:r>
            <a:r>
              <a:rPr lang="en" dirty="0">
                <a:solidFill>
                  <a:srgbClr val="CC0000"/>
                </a:solidFill>
                <a:highlight>
                  <a:srgbClr val="FFFFFF"/>
                </a:highlight>
              </a:rPr>
              <a:t>.</a:t>
            </a:r>
            <a:endParaRPr dirty="0">
              <a:solidFill>
                <a:srgbClr val="CC0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1700" y="1124450"/>
            <a:ext cx="85960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graphicFrame>
        <p:nvGraphicFramePr>
          <p:cNvPr id="5" name="Table 5">
            <a:extLst>
              <a:ext uri="{FF2B5EF4-FFF2-40B4-BE49-F238E27FC236}">
                <a16:creationId xmlns:a16="http://schemas.microsoft.com/office/drawing/2014/main" id="{1C5AE99A-0FA0-4B3B-AE99-AFACD27C61A4}"/>
              </a:ext>
            </a:extLst>
          </p:cNvPr>
          <p:cNvGraphicFramePr>
            <a:graphicFrameLocks noGrp="1"/>
          </p:cNvGraphicFramePr>
          <p:nvPr>
            <p:extLst>
              <p:ext uri="{D42A27DB-BD31-4B8C-83A1-F6EECF244321}">
                <p14:modId xmlns:p14="http://schemas.microsoft.com/office/powerpoint/2010/main" val="3484293854"/>
              </p:ext>
            </p:extLst>
          </p:nvPr>
        </p:nvGraphicFramePr>
        <p:xfrm>
          <a:off x="311700" y="335279"/>
          <a:ext cx="8596080" cy="4495801"/>
        </p:xfrm>
        <a:graphic>
          <a:graphicData uri="http://schemas.openxmlformats.org/drawingml/2006/table">
            <a:tbl>
              <a:tblPr firstRow="1" bandRow="1">
                <a:tableStyleId>{5C22544A-7EE6-4342-B048-85BDC9FD1C3A}</a:tableStyleId>
              </a:tblPr>
              <a:tblGrid>
                <a:gridCol w="2865360">
                  <a:extLst>
                    <a:ext uri="{9D8B030D-6E8A-4147-A177-3AD203B41FA5}">
                      <a16:colId xmlns:a16="http://schemas.microsoft.com/office/drawing/2014/main" val="5291867"/>
                    </a:ext>
                  </a:extLst>
                </a:gridCol>
                <a:gridCol w="2865360">
                  <a:extLst>
                    <a:ext uri="{9D8B030D-6E8A-4147-A177-3AD203B41FA5}">
                      <a16:colId xmlns:a16="http://schemas.microsoft.com/office/drawing/2014/main" val="2612493347"/>
                    </a:ext>
                  </a:extLst>
                </a:gridCol>
                <a:gridCol w="2865360">
                  <a:extLst>
                    <a:ext uri="{9D8B030D-6E8A-4147-A177-3AD203B41FA5}">
                      <a16:colId xmlns:a16="http://schemas.microsoft.com/office/drawing/2014/main" val="1910896085"/>
                    </a:ext>
                  </a:extLst>
                </a:gridCol>
              </a:tblGrid>
              <a:tr h="11027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Import and Get to know the Data</a:t>
                      </a:r>
                    </a:p>
                    <a:p>
                      <a:pPr algn="l"/>
                      <a:endParaRPr lang="en-CA" sz="1600" dirty="0">
                        <a:solidFill>
                          <a:schemeClr val="tx1"/>
                        </a:solidFill>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Data Cleaning</a:t>
                      </a:r>
                    </a:p>
                    <a:p>
                      <a:pPr algn="l"/>
                      <a:endParaRPr lang="en-CA" sz="1600" dirty="0">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Distributions and Relationship</a:t>
                      </a:r>
                    </a:p>
                    <a:p>
                      <a:pPr algn="l"/>
                      <a:endParaRPr lang="en-CA" sz="1600" dirty="0">
                        <a:latin typeface="Average" panose="020B0604020202020204" charset="0"/>
                      </a:endParaRPr>
                    </a:p>
                  </a:txBody>
                  <a:tcPr/>
                </a:tc>
                <a:extLst>
                  <a:ext uri="{0D108BD9-81ED-4DB2-BD59-A6C34878D82A}">
                    <a16:rowId xmlns:a16="http://schemas.microsoft.com/office/drawing/2014/main" val="1462662586"/>
                  </a:ext>
                </a:extLst>
              </a:tr>
              <a:tr h="3393058">
                <a:tc>
                  <a:txBody>
                    <a:bodyPr/>
                    <a:lstStyle/>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Importing libraries and files  for exploratory data analysis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Creating data frame and checking  number of columns and rows.</a:t>
                      </a:r>
                    </a:p>
                    <a:p>
                      <a:pPr algn="l"/>
                      <a:endParaRPr lang="en-CA" sz="1600" dirty="0">
                        <a:solidFill>
                          <a:schemeClr val="accent6">
                            <a:lumMod val="10000"/>
                          </a:schemeClr>
                        </a:solidFill>
                        <a:latin typeface="Average" panose="020B0604020202020204" charset="0"/>
                      </a:endParaRPr>
                    </a:p>
                  </a:txBody>
                  <a:tcPr>
                    <a:solidFill>
                      <a:schemeClr val="tx2"/>
                    </a:solidFill>
                  </a:tcPr>
                </a:tc>
                <a:tc>
                  <a:txBody>
                    <a:bodyPr/>
                    <a:lstStyle/>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data types.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data characters mistakes.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null values.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and removing the duplicates.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Transforming the target variable.</a:t>
                      </a:r>
                    </a:p>
                  </a:txBody>
                  <a:tcPr>
                    <a:solidFill>
                      <a:schemeClr val="tx2"/>
                    </a:solidFill>
                  </a:tcPr>
                </a:tc>
                <a:tc>
                  <a:txBody>
                    <a:bodyPr/>
                    <a:lstStyle/>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Loading data by Postgres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Target variable visualization</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Other variable against target variable visualizations.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Correlation Visualization. </a:t>
                      </a:r>
                    </a:p>
                    <a:p>
                      <a:pPr marL="0" indent="0" algn="l">
                        <a:buFont typeface="Wingdings" panose="05000000000000000000" pitchFamily="2" charset="2"/>
                        <a:buNone/>
                      </a:pPr>
                      <a:endParaRPr lang="en-CA" sz="1600" dirty="0">
                        <a:solidFill>
                          <a:schemeClr val="accent6">
                            <a:lumMod val="10000"/>
                          </a:schemeClr>
                        </a:solidFill>
                        <a:latin typeface="Average" panose="020B0604020202020204" charset="0"/>
                      </a:endParaRPr>
                    </a:p>
                  </a:txBody>
                  <a:tcPr>
                    <a:solidFill>
                      <a:schemeClr val="tx2"/>
                    </a:solidFill>
                  </a:tcPr>
                </a:tc>
                <a:extLst>
                  <a:ext uri="{0D108BD9-81ED-4DB2-BD59-A6C34878D82A}">
                    <a16:rowId xmlns:a16="http://schemas.microsoft.com/office/drawing/2014/main" val="3073016717"/>
                  </a:ext>
                </a:extLst>
              </a:tr>
            </a:tbl>
          </a:graphicData>
        </a:graphic>
      </p:graphicFrame>
    </p:spTree>
    <p:extLst>
      <p:ext uri="{BB962C8B-B14F-4D97-AF65-F5344CB8AC3E}">
        <p14:creationId xmlns:p14="http://schemas.microsoft.com/office/powerpoint/2010/main" val="43486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3257724985"/>
              </p:ext>
            </p:extLst>
          </p:nvPr>
        </p:nvGraphicFramePr>
        <p:xfrm>
          <a:off x="777240" y="1152474"/>
          <a:ext cx="7772400" cy="3829858"/>
        </p:xfrm>
        <a:graphic>
          <a:graphicData uri="http://schemas.openxmlformats.org/drawingml/2006/table">
            <a:tbl>
              <a:tblPr firstRow="1" bandRow="1">
                <a:tableStyleId>{5C22544A-7EE6-4342-B048-85BDC9FD1C3A}</a:tableStyleId>
              </a:tblPr>
              <a:tblGrid>
                <a:gridCol w="3821430">
                  <a:extLst>
                    <a:ext uri="{9D8B030D-6E8A-4147-A177-3AD203B41FA5}">
                      <a16:colId xmlns:a16="http://schemas.microsoft.com/office/drawing/2014/main" val="3944922702"/>
                    </a:ext>
                  </a:extLst>
                </a:gridCol>
                <a:gridCol w="3950970">
                  <a:extLst>
                    <a:ext uri="{9D8B030D-6E8A-4147-A177-3AD203B41FA5}">
                      <a16:colId xmlns:a16="http://schemas.microsoft.com/office/drawing/2014/main" val="4004095432"/>
                    </a:ext>
                  </a:extLst>
                </a:gridCol>
              </a:tblGrid>
              <a:tr h="751378">
                <a:tc>
                  <a:txBody>
                    <a:bodyPr/>
                    <a:lstStyle/>
                    <a:p>
                      <a:pPr algn="ctr"/>
                      <a:endParaRPr lang="en-CA" dirty="0">
                        <a:solidFill>
                          <a:schemeClr val="tx1"/>
                        </a:solidFill>
                      </a:endParaRPr>
                    </a:p>
                    <a:p>
                      <a:pPr algn="ctr"/>
                      <a:r>
                        <a:rPr lang="en-CA" dirty="0">
                          <a:solidFill>
                            <a:schemeClr val="tx1"/>
                          </a:solidFill>
                        </a:rPr>
                        <a:t>Dependent Variables</a:t>
                      </a:r>
                    </a:p>
                  </a:txBody>
                  <a:tcPr/>
                </a:tc>
                <a:tc>
                  <a:txBody>
                    <a:bodyPr/>
                    <a:lstStyle/>
                    <a:p>
                      <a:pPr algn="ctr"/>
                      <a:endParaRPr lang="en-CA" dirty="0">
                        <a:solidFill>
                          <a:schemeClr val="tx1"/>
                        </a:solidFill>
                      </a:endParaRPr>
                    </a:p>
                    <a:p>
                      <a:pPr algn="ctr"/>
                      <a:r>
                        <a:rPr lang="en-CA" dirty="0">
                          <a:solidFill>
                            <a:schemeClr val="tx1"/>
                          </a:solidFill>
                        </a:rPr>
                        <a:t>Independent Variables </a:t>
                      </a:r>
                    </a:p>
                  </a:txBody>
                  <a:tcPr/>
                </a:tc>
                <a:extLst>
                  <a:ext uri="{0D108BD9-81ED-4DB2-BD59-A6C34878D82A}">
                    <a16:rowId xmlns:a16="http://schemas.microsoft.com/office/drawing/2014/main" val="3522934080"/>
                  </a:ext>
                </a:extLst>
              </a:tr>
              <a:tr h="2957707">
                <a:tc>
                  <a:txBody>
                    <a:bodyPr/>
                    <a:lstStyle/>
                    <a:p>
                      <a:endParaRPr lang="en-CA" b="1" dirty="0">
                        <a:solidFill>
                          <a:schemeClr val="tx2">
                            <a:lumMod val="10000"/>
                          </a:schemeClr>
                        </a:solidFill>
                      </a:endParaRPr>
                    </a:p>
                    <a:p>
                      <a:r>
                        <a:rPr lang="en-CA" b="1" dirty="0">
                          <a:solidFill>
                            <a:schemeClr val="tx2">
                              <a:lumMod val="10000"/>
                            </a:schemeClr>
                          </a:solidFill>
                        </a:rPr>
                        <a:t>        HeartDisease ( Categorical ) </a:t>
                      </a:r>
                    </a:p>
                  </a:txBody>
                  <a:tcPr/>
                </a:tc>
                <a:tc>
                  <a:txBody>
                    <a:bodyPr/>
                    <a:lstStyle/>
                    <a:p>
                      <a:endParaRPr lang="en-CA" b="1" dirty="0">
                        <a:solidFill>
                          <a:schemeClr val="tx2">
                            <a:lumMod val="10000"/>
                          </a:schemeClr>
                        </a:solidFill>
                      </a:endParaRPr>
                    </a:p>
                    <a:p>
                      <a:r>
                        <a:rPr lang="en-CA" b="1" i="0" dirty="0">
                          <a:solidFill>
                            <a:schemeClr val="tx2">
                              <a:lumMod val="10000"/>
                            </a:schemeClr>
                          </a:solidFill>
                        </a:rPr>
                        <a:t>Categorical</a:t>
                      </a:r>
                      <a:r>
                        <a:rPr lang="en-CA" b="1" i="1" dirty="0">
                          <a:solidFill>
                            <a:schemeClr val="tx2">
                              <a:lumMod val="10000"/>
                            </a:schemeClr>
                          </a:solidFill>
                        </a:rPr>
                        <a:t> </a:t>
                      </a:r>
                      <a:r>
                        <a:rPr lang="en-CA" i="1" dirty="0">
                          <a:solidFill>
                            <a:schemeClr val="tx2">
                              <a:lumMod val="10000"/>
                            </a:schemeClr>
                          </a:solidFill>
                        </a:rPr>
                        <a:t> </a:t>
                      </a:r>
                      <a:r>
                        <a:rPr lang="en-CA" dirty="0">
                          <a:solidFill>
                            <a:schemeClr val="tx2">
                              <a:lumMod val="10000"/>
                            </a:schemeClr>
                          </a:solidFill>
                        </a:rPr>
                        <a:t>– </a:t>
                      </a:r>
                      <a:r>
                        <a:rPr lang="en-CA" i="1" dirty="0">
                          <a:solidFill>
                            <a:schemeClr val="tx2">
                              <a:lumMod val="10000"/>
                            </a:schemeClr>
                          </a:solidFill>
                        </a:rPr>
                        <a:t>Smoking,</a:t>
                      </a:r>
                    </a:p>
                    <a:p>
                      <a:pPr marL="114300" indent="0">
                        <a:buNone/>
                      </a:pPr>
                      <a:r>
                        <a:rPr lang="en-CA" i="1" dirty="0">
                          <a:solidFill>
                            <a:schemeClr val="tx2">
                              <a:lumMod val="10000"/>
                            </a:schemeClr>
                          </a:solidFill>
                        </a:rPr>
                        <a:t>                      AlcoholDrinking, Stroke,</a:t>
                      </a:r>
                    </a:p>
                    <a:p>
                      <a:pPr marL="114300" indent="0">
                        <a:buNone/>
                      </a:pPr>
                      <a:r>
                        <a:rPr lang="en-CA" i="1" dirty="0">
                          <a:solidFill>
                            <a:schemeClr val="tx2">
                              <a:lumMod val="10000"/>
                            </a:schemeClr>
                          </a:solidFill>
                        </a:rPr>
                        <a:t>                      Diffwalking, Sex,</a:t>
                      </a:r>
                    </a:p>
                    <a:p>
                      <a:pPr marL="114300" indent="0">
                        <a:buNone/>
                      </a:pPr>
                      <a:r>
                        <a:rPr lang="en-CA" i="1" dirty="0">
                          <a:solidFill>
                            <a:schemeClr val="tx2">
                              <a:lumMod val="10000"/>
                            </a:schemeClr>
                          </a:solidFill>
                        </a:rPr>
                        <a:t>                      PhysicalActivity, Asthma,</a:t>
                      </a:r>
                    </a:p>
                    <a:p>
                      <a:pPr marL="114300" indent="0">
                        <a:buNone/>
                      </a:pPr>
                      <a:r>
                        <a:rPr lang="en-CA" i="1" dirty="0">
                          <a:solidFill>
                            <a:schemeClr val="tx2">
                              <a:lumMod val="10000"/>
                            </a:schemeClr>
                          </a:solidFill>
                        </a:rPr>
                        <a:t>                      KidneyDisease, SkinCancer</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p>
                      <a:r>
                        <a:rPr lang="en-CA" b="1" dirty="0">
                          <a:solidFill>
                            <a:schemeClr val="tx2">
                              <a:lumMod val="10000"/>
                            </a:schemeClr>
                          </a:solidFill>
                        </a:rPr>
                        <a:t>Continuous –  </a:t>
                      </a:r>
                      <a:r>
                        <a:rPr lang="en-CA" b="0" i="1" dirty="0">
                          <a:solidFill>
                            <a:schemeClr val="tx2">
                              <a:lumMod val="10000"/>
                            </a:schemeClr>
                          </a:solidFill>
                        </a:rPr>
                        <a:t>BMI, PhysicalHealth ,Race</a:t>
                      </a:r>
                    </a:p>
                    <a:p>
                      <a:pPr marL="114300" indent="0">
                        <a:buNone/>
                      </a:pPr>
                      <a:r>
                        <a:rPr lang="en-CA" b="0" i="1" dirty="0">
                          <a:solidFill>
                            <a:schemeClr val="tx2">
                              <a:lumMod val="10000"/>
                            </a:schemeClr>
                          </a:solidFill>
                        </a:rPr>
                        <a:t>                      MentalHealth , Age Category, </a:t>
                      </a:r>
                    </a:p>
                    <a:p>
                      <a:pPr marL="114300" indent="0">
                        <a:buNone/>
                      </a:pPr>
                      <a:r>
                        <a:rPr lang="en-CA" b="0" i="1" dirty="0">
                          <a:solidFill>
                            <a:schemeClr val="tx2">
                              <a:lumMod val="10000"/>
                            </a:schemeClr>
                          </a:solidFill>
                        </a:rPr>
                        <a:t>                      General Health , Diabetic,</a:t>
                      </a:r>
                    </a:p>
                    <a:p>
                      <a:pPr marL="114300" indent="0">
                        <a:buNone/>
                      </a:pPr>
                      <a:r>
                        <a:rPr lang="en-CA" b="0" i="1" dirty="0">
                          <a:solidFill>
                            <a:schemeClr val="tx2">
                              <a:lumMod val="10000"/>
                            </a:schemeClr>
                          </a:solidFill>
                        </a:rPr>
                        <a:t>        </a:t>
                      </a:r>
                      <a:r>
                        <a:rPr lang="en-CA" i="1" dirty="0">
                          <a:solidFill>
                            <a:schemeClr val="tx2">
                              <a:lumMod val="10000"/>
                            </a:schemeClr>
                          </a:solidFill>
                        </a:rPr>
                        <a:t>              Sleeptime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tc>
                <a:extLst>
                  <a:ext uri="{0D108BD9-81ED-4DB2-BD59-A6C34878D82A}">
                    <a16:rowId xmlns:a16="http://schemas.microsoft.com/office/drawing/2014/main" val="3122652894"/>
                  </a:ext>
                </a:extLst>
              </a:tr>
            </a:tbl>
          </a:graphicData>
        </a:graphic>
      </p:graphicFrame>
    </p:spTree>
    <p:extLst>
      <p:ext uri="{BB962C8B-B14F-4D97-AF65-F5344CB8AC3E}">
        <p14:creationId xmlns:p14="http://schemas.microsoft.com/office/powerpoint/2010/main" val="134669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4276191293"/>
              </p:ext>
            </p:extLst>
          </p:nvPr>
        </p:nvGraphicFramePr>
        <p:xfrm>
          <a:off x="777240" y="1104900"/>
          <a:ext cx="7772400" cy="3947245"/>
        </p:xfrm>
        <a:graphic>
          <a:graphicData uri="http://schemas.openxmlformats.org/drawingml/2006/table">
            <a:tbl>
              <a:tblPr firstRow="1" bandRow="1">
                <a:tableStyleId>{5C22544A-7EE6-4342-B048-85BDC9FD1C3A}</a:tableStyleId>
              </a:tblPr>
              <a:tblGrid>
                <a:gridCol w="3821430">
                  <a:extLst>
                    <a:ext uri="{9D8B030D-6E8A-4147-A177-3AD203B41FA5}">
                      <a16:colId xmlns:a16="http://schemas.microsoft.com/office/drawing/2014/main" val="3944922702"/>
                    </a:ext>
                  </a:extLst>
                </a:gridCol>
                <a:gridCol w="3950970">
                  <a:extLst>
                    <a:ext uri="{9D8B030D-6E8A-4147-A177-3AD203B41FA5}">
                      <a16:colId xmlns:a16="http://schemas.microsoft.com/office/drawing/2014/main" val="4004095432"/>
                    </a:ext>
                  </a:extLst>
                </a:gridCol>
              </a:tblGrid>
              <a:tr h="615245">
                <a:tc>
                  <a:txBody>
                    <a:bodyPr/>
                    <a:lstStyle/>
                    <a:p>
                      <a:pPr algn="ctr"/>
                      <a:endParaRPr lang="en-CA" dirty="0">
                        <a:solidFill>
                          <a:schemeClr val="tx1"/>
                        </a:solidFill>
                      </a:endParaRPr>
                    </a:p>
                    <a:p>
                      <a:pPr algn="ctr"/>
                      <a:r>
                        <a:rPr lang="en-CA" dirty="0">
                          <a:solidFill>
                            <a:schemeClr val="tx1"/>
                          </a:solidFill>
                        </a:rPr>
                        <a:t>Categorical Variables ( Binary ) </a:t>
                      </a:r>
                    </a:p>
                  </a:txBody>
                  <a:tcPr/>
                </a:tc>
                <a:tc>
                  <a:txBody>
                    <a:bodyPr/>
                    <a:lstStyle/>
                    <a:p>
                      <a:pPr algn="ctr"/>
                      <a:endParaRPr lang="en-CA" dirty="0">
                        <a:solidFill>
                          <a:schemeClr val="tx1"/>
                        </a:solidFill>
                      </a:endParaRPr>
                    </a:p>
                    <a:p>
                      <a:pPr algn="ctr"/>
                      <a:r>
                        <a:rPr lang="en-CA" dirty="0">
                          <a:solidFill>
                            <a:schemeClr val="tx1"/>
                          </a:solidFill>
                        </a:rPr>
                        <a:t>Continuous Variables ( Non Binary )</a:t>
                      </a:r>
                    </a:p>
                  </a:txBody>
                  <a:tcPr/>
                </a:tc>
                <a:extLst>
                  <a:ext uri="{0D108BD9-81ED-4DB2-BD59-A6C34878D82A}">
                    <a16:rowId xmlns:a16="http://schemas.microsoft.com/office/drawing/2014/main" val="3522934080"/>
                  </a:ext>
                </a:extLst>
              </a:tr>
              <a:tr h="3332000">
                <a:tc>
                  <a:txBody>
                    <a:bodyPr/>
                    <a:lstStyle/>
                    <a:p>
                      <a:endParaRPr lang="en-CA" b="1" dirty="0">
                        <a:solidFill>
                          <a:schemeClr val="tx2">
                            <a:lumMod val="10000"/>
                          </a:schemeClr>
                        </a:solidFill>
                      </a:endParaRPr>
                    </a:p>
                    <a:p>
                      <a:pPr marL="285750" indent="-285750">
                        <a:buFont typeface="Wingdings" panose="05000000000000000000" pitchFamily="2" charset="2"/>
                        <a:buChar char="§"/>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
                      </a:pPr>
                      <a:r>
                        <a:rPr lang="en-CA" i="1" dirty="0">
                          <a:solidFill>
                            <a:schemeClr val="tx2">
                              <a:lumMod val="10000"/>
                            </a:schemeClr>
                          </a:solidFill>
                        </a:rPr>
                        <a:t>Smoking </a:t>
                      </a:r>
                    </a:p>
                    <a:p>
                      <a:pPr marL="285750" indent="-285750">
                        <a:buFont typeface="Wingdings" panose="05000000000000000000" pitchFamily="2" charset="2"/>
                        <a:buChar char="§"/>
                      </a:pPr>
                      <a:r>
                        <a:rPr lang="en-CA" i="1" dirty="0">
                          <a:solidFill>
                            <a:schemeClr val="tx2">
                              <a:lumMod val="10000"/>
                            </a:schemeClr>
                          </a:solidFill>
                        </a:rPr>
                        <a:t>AlcoholDrinking</a:t>
                      </a:r>
                    </a:p>
                    <a:p>
                      <a:pPr marL="285750" indent="-285750">
                        <a:buFont typeface="Wingdings" panose="05000000000000000000" pitchFamily="2" charset="2"/>
                        <a:buChar char="§"/>
                      </a:pPr>
                      <a:r>
                        <a:rPr lang="en-CA" i="1" dirty="0">
                          <a:solidFill>
                            <a:schemeClr val="tx2">
                              <a:lumMod val="10000"/>
                            </a:schemeClr>
                          </a:solidFill>
                        </a:rPr>
                        <a:t>Stroke</a:t>
                      </a:r>
                    </a:p>
                    <a:p>
                      <a:pPr marL="285750" indent="-285750">
                        <a:buFont typeface="Wingdings" panose="05000000000000000000" pitchFamily="2" charset="2"/>
                        <a:buChar char="§"/>
                      </a:pPr>
                      <a:r>
                        <a:rPr lang="en-CA" i="1" dirty="0">
                          <a:solidFill>
                            <a:schemeClr val="tx2">
                              <a:lumMod val="10000"/>
                            </a:schemeClr>
                          </a:solidFill>
                        </a:rPr>
                        <a:t>Diffwalking</a:t>
                      </a:r>
                    </a:p>
                    <a:p>
                      <a:pPr marL="285750" indent="-285750">
                        <a:buFont typeface="Wingdings" panose="05000000000000000000" pitchFamily="2" charset="2"/>
                        <a:buChar char="§"/>
                      </a:pPr>
                      <a:r>
                        <a:rPr lang="en-CA" i="1" dirty="0">
                          <a:solidFill>
                            <a:schemeClr val="tx2">
                              <a:lumMod val="10000"/>
                            </a:schemeClr>
                          </a:solidFill>
                        </a:rPr>
                        <a:t>PhysicalActivity</a:t>
                      </a:r>
                    </a:p>
                    <a:p>
                      <a:pPr marL="285750" indent="-285750">
                        <a:buFont typeface="Wingdings" panose="05000000000000000000" pitchFamily="2" charset="2"/>
                        <a:buChar char="§"/>
                      </a:pPr>
                      <a:r>
                        <a:rPr lang="en-CA" i="1" dirty="0">
                          <a:solidFill>
                            <a:schemeClr val="tx2">
                              <a:lumMod val="10000"/>
                            </a:schemeClr>
                          </a:solidFill>
                        </a:rPr>
                        <a:t>Asthma</a:t>
                      </a:r>
                    </a:p>
                    <a:p>
                      <a:pPr marL="285750" indent="-285750">
                        <a:buFont typeface="Wingdings" panose="05000000000000000000" pitchFamily="2" charset="2"/>
                        <a:buChar char="§"/>
                      </a:pPr>
                      <a:r>
                        <a:rPr lang="en-CA" i="1" dirty="0">
                          <a:solidFill>
                            <a:schemeClr val="tx2">
                              <a:lumMod val="10000"/>
                            </a:schemeClr>
                          </a:solidFill>
                        </a:rPr>
                        <a:t>KidneyDisease</a:t>
                      </a:r>
                    </a:p>
                    <a:p>
                      <a:pPr marL="285750" indent="-285750">
                        <a:buFont typeface="Wingdings" panose="05000000000000000000" pitchFamily="2" charset="2"/>
                        <a:buChar char="§"/>
                      </a:pPr>
                      <a:r>
                        <a:rPr lang="en-CA" i="1" dirty="0">
                          <a:solidFill>
                            <a:schemeClr val="tx2">
                              <a:lumMod val="10000"/>
                            </a:schemeClr>
                          </a:solidFill>
                        </a:rPr>
                        <a:t>SkinCancer</a:t>
                      </a:r>
                    </a:p>
                    <a:p>
                      <a:pPr marL="285750" indent="-285750">
                        <a:buFont typeface="Wingdings" panose="05000000000000000000" pitchFamily="2" charset="2"/>
                        <a:buChar char="§"/>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
                      </a:pPr>
                      <a:r>
                        <a:rPr lang="en-CA" b="0" i="1" dirty="0">
                          <a:solidFill>
                            <a:schemeClr val="tx2">
                              <a:lumMod val="10000"/>
                            </a:schemeClr>
                          </a:solidFill>
                        </a:rPr>
                        <a:t>PhysicalHealth – Index Number </a:t>
                      </a:r>
                    </a:p>
                    <a:p>
                      <a:pPr marL="285750" indent="-285750">
                        <a:buFont typeface="Wingdings" panose="05000000000000000000" pitchFamily="2" charset="2"/>
                        <a:buChar char="§"/>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
                      </a:pPr>
                      <a:r>
                        <a:rPr lang="en-CA" b="0" i="1" dirty="0">
                          <a:solidFill>
                            <a:schemeClr val="tx2">
                              <a:lumMod val="10000"/>
                            </a:schemeClr>
                          </a:solidFill>
                        </a:rPr>
                        <a:t>MentalHealth – Index Number </a:t>
                      </a:r>
                    </a:p>
                    <a:p>
                      <a:pPr marL="285750" indent="-285750">
                        <a:buFont typeface="Wingdings" panose="05000000000000000000" pitchFamily="2" charset="2"/>
                        <a:buChar char="§"/>
                      </a:pPr>
                      <a:r>
                        <a:rPr lang="en-CA" b="0" i="1" dirty="0">
                          <a:solidFill>
                            <a:schemeClr val="tx2">
                              <a:lumMod val="10000"/>
                            </a:schemeClr>
                          </a:solidFill>
                        </a:rPr>
                        <a:t>Age Category – In Years </a:t>
                      </a:r>
                    </a:p>
                    <a:p>
                      <a:pPr marL="285750" indent="-285750">
                        <a:buFont typeface="Wingdings" panose="05000000000000000000" pitchFamily="2" charset="2"/>
                        <a:buChar char="§"/>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679</TotalTime>
  <Words>733</Words>
  <Application>Microsoft Office PowerPoint</Application>
  <PresentationFormat>On-screen Show (16:9)</PresentationFormat>
  <Paragraphs>146</Paragraphs>
  <Slides>23</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Wingdings</vt:lpstr>
      <vt:lpstr>Arial</vt:lpstr>
      <vt:lpstr>Oswald</vt:lpstr>
      <vt:lpstr>Average</vt:lpstr>
      <vt:lpstr>Calibri</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   EXPLORATORY DATA    ANALYSIS   </vt:lpstr>
      <vt:lpstr>Data Sources &amp; Resources </vt:lpstr>
      <vt:lpstr>PowerPoint Presentation</vt:lpstr>
      <vt:lpstr>Features </vt:lpstr>
      <vt:lpstr>Features Analysis </vt:lpstr>
      <vt:lpstr>Correlation among the columns </vt:lpstr>
      <vt:lpstr>PowerPoint Presentation</vt:lpstr>
      <vt:lpstr>   DATA STORAGE  Creating tables for binary and nonbinary data using SQL Joining tables using id number as the primary key  Storing data using Pgadmin   </vt:lpstr>
      <vt:lpstr>PowerPoint Presentation</vt:lpstr>
      <vt:lpstr>   MACHINE LEARNING     MODELS   </vt:lpstr>
      <vt:lpstr>PowerPoint Presentation</vt:lpstr>
      <vt:lpstr>Logistic Regression and Random Forest Classifier</vt:lpstr>
      <vt:lpstr>   DASHBOARD  </vt:lpstr>
      <vt:lpstr>Dashboard Elements   </vt:lpstr>
      <vt:lpstr>PowerPoint Presentation</vt:lpstr>
      <vt:lpstr>   CONCLUSION  </vt:lpstr>
      <vt:lpstr>Analytical Questions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104</cp:revision>
  <dcterms:modified xsi:type="dcterms:W3CDTF">2022-04-07T23:24:35Z</dcterms:modified>
</cp:coreProperties>
</file>